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51" r:id="rId2"/>
    <p:sldMasterId id="2147483669" r:id="rId3"/>
  </p:sldMasterIdLst>
  <p:notesMasterIdLst>
    <p:notesMasterId r:id="rId10"/>
  </p:notesMasterIdLst>
  <p:handoutMasterIdLst>
    <p:handoutMasterId r:id="rId11"/>
  </p:handoutMasterIdLst>
  <p:sldIdLst>
    <p:sldId id="256" r:id="rId4"/>
    <p:sldId id="260" r:id="rId5"/>
    <p:sldId id="261" r:id="rId6"/>
    <p:sldId id="263" r:id="rId7"/>
    <p:sldId id="262" r:id="rId8"/>
    <p:sldId id="259" r:id="rId9"/>
  </p:sldIdLst>
  <p:sldSz cx="9144000" cy="6858000" type="screen4x3"/>
  <p:notesSz cx="6881813" cy="9710738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4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85" autoAdjust="0"/>
    <p:restoredTop sz="78812" autoAdjust="0"/>
  </p:normalViewPr>
  <p:slideViewPr>
    <p:cSldViewPr snapToGrid="0" snapToObjects="1" showGuides="1">
      <p:cViewPr varScale="1">
        <p:scale>
          <a:sx n="70" d="100"/>
          <a:sy n="70" d="100"/>
        </p:scale>
        <p:origin x="2184" y="53"/>
      </p:cViewPr>
      <p:guideLst>
        <p:guide orient="horz" pos="364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2600" cy="48677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quarter" idx="1"/>
          </p:nvPr>
        </p:nvSpPr>
        <p:spPr>
          <a:xfrm>
            <a:off x="3897608" y="1"/>
            <a:ext cx="2982600" cy="48677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D2D7B-DE21-42CD-8C2A-B825E4D7A9AE}" type="datetimeFigureOut">
              <a:rPr lang="fi-FI" smtClean="0"/>
              <a:t>13.5.2016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2"/>
          </p:nvPr>
        </p:nvSpPr>
        <p:spPr>
          <a:xfrm>
            <a:off x="1" y="9223961"/>
            <a:ext cx="2982600" cy="48677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3"/>
          </p:nvPr>
        </p:nvSpPr>
        <p:spPr>
          <a:xfrm>
            <a:off x="3897608" y="9223961"/>
            <a:ext cx="2982600" cy="48677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31B7C-6B7A-4CFB-855F-BCA7695900D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431894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2119" cy="4855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1"/>
            <a:ext cx="2982119" cy="4855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AFAC6-8D74-4617-A8A2-CA07686295AF}" type="datetimeFigureOut">
              <a:rPr lang="en-GB" smtClean="0"/>
              <a:pPr/>
              <a:t>13/05/2016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12825" y="728663"/>
            <a:ext cx="4856163" cy="3641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612602"/>
            <a:ext cx="5505450" cy="4369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223517"/>
            <a:ext cx="2982119" cy="485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9223517"/>
            <a:ext cx="2982119" cy="485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F60384-7A66-447E-AEDA-2BB2F063DCC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825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da-DK" baseline="0" dirty="0" smtClean="0"/>
          </a:p>
          <a:p>
            <a:endParaRPr lang="en-US" altLang="da-DK" baseline="0" dirty="0" smtClean="0"/>
          </a:p>
          <a:p>
            <a:endParaRPr lang="en-US" altLang="da-DK" baseline="0" dirty="0" smtClean="0"/>
          </a:p>
          <a:p>
            <a:r>
              <a:rPr lang="da-DK" sz="1200" dirty="0" smtClean="0"/>
              <a:t/>
            </a:r>
            <a:br>
              <a:rPr lang="da-DK" sz="1200" dirty="0" smtClean="0"/>
            </a:br>
            <a:r>
              <a:rPr lang="da-DK" sz="1200" dirty="0" smtClean="0"/>
              <a:t/>
            </a:r>
            <a:br>
              <a:rPr lang="da-DK" sz="1200" dirty="0" smtClean="0"/>
            </a:br>
            <a:endParaRPr lang="da-DK" sz="120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850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269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E3C99-D648-E846-93AF-05500C37385E}" type="datetimeFigureOut">
              <a:rPr lang="sv-SE" smtClean="0"/>
              <a:pPr/>
              <a:t>2016-05-13</a:t>
            </a:fld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A628-5CBD-9C42-A9F5-85DBF2FE5CA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8" name="Platshållare för innehåll 7"/>
          <p:cNvSpPr>
            <a:spLocks noGrp="1"/>
          </p:cNvSpPr>
          <p:nvPr>
            <p:ph sz="quarter" idx="13"/>
          </p:nvPr>
        </p:nvSpPr>
        <p:spPr>
          <a:xfrm>
            <a:off x="360002" y="360001"/>
            <a:ext cx="4598987" cy="371475"/>
          </a:xfrm>
        </p:spPr>
        <p:txBody>
          <a:bodyPr/>
          <a:lstStyle>
            <a:lvl1pPr marL="0" indent="0">
              <a:buFontTx/>
              <a:buNone/>
              <a:defRPr sz="1600" b="0" i="0" baseline="0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sz="1600" b="0" i="0" baseline="0"/>
            </a:lvl2pPr>
            <a:lvl3pPr marL="914400" indent="0">
              <a:buFontTx/>
              <a:buNone/>
              <a:defRPr sz="1600" b="0" i="0" baseline="0"/>
            </a:lvl3pPr>
            <a:lvl4pPr marL="1371600" indent="0">
              <a:buFontTx/>
              <a:buNone/>
              <a:defRPr sz="1600" b="0" i="0" baseline="0"/>
            </a:lvl4pPr>
            <a:lvl5pPr marL="1828800" indent="0">
              <a:buFontTx/>
              <a:buNone/>
              <a:defRPr sz="1600" b="0" i="0" baseline="0"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11" name="Rubrik 10"/>
          <p:cNvSpPr>
            <a:spLocks noGrp="1"/>
          </p:cNvSpPr>
          <p:nvPr>
            <p:ph type="title"/>
          </p:nvPr>
        </p:nvSpPr>
        <p:spPr>
          <a:xfrm>
            <a:off x="646881" y="1392581"/>
            <a:ext cx="8229600" cy="519902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cxnSp>
        <p:nvCxnSpPr>
          <p:cNvPr id="5" name="Rak 4"/>
          <p:cNvCxnSpPr/>
          <p:nvPr userDrawn="1"/>
        </p:nvCxnSpPr>
        <p:spPr>
          <a:xfrm>
            <a:off x="411146" y="731476"/>
            <a:ext cx="5973246" cy="1588"/>
          </a:xfrm>
          <a:prstGeom prst="line">
            <a:avLst/>
          </a:prstGeom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2785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46883" y="1391508"/>
            <a:ext cx="7843234" cy="428056"/>
          </a:xfrm>
        </p:spPr>
        <p:txBody>
          <a:bodyPr/>
          <a:lstStyle>
            <a:lvl1pPr>
              <a:defRPr sz="2400">
                <a:solidFill>
                  <a:srgbClr val="004493"/>
                </a:solidFill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46881" y="1947601"/>
            <a:ext cx="3751200" cy="4525963"/>
          </a:xfrm>
        </p:spPr>
        <p:txBody>
          <a:bodyPr/>
          <a:lstStyle>
            <a:lvl1pPr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dirty="0" smtClean="0"/>
              <a:t>Klicka här för att ändra format på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738917" y="1947601"/>
            <a:ext cx="3751200" cy="4525963"/>
          </a:xfrm>
        </p:spPr>
        <p:txBody>
          <a:bodyPr/>
          <a:lstStyle>
            <a:lvl1pPr marL="342900" indent="-342900">
              <a:buFont typeface="Arial"/>
              <a:buChar char="•"/>
              <a:defRPr sz="1800" b="0" i="0"/>
            </a:lvl1pPr>
            <a:lvl2pPr marL="742950" indent="-285750">
              <a:buFont typeface="Arial"/>
              <a:buChar char="•"/>
              <a:defRPr sz="1600" b="0" i="0"/>
            </a:lvl2pPr>
            <a:lvl3pPr marL="1143000" indent="-228600">
              <a:buFont typeface="Arial"/>
              <a:buChar char="•"/>
              <a:defRPr sz="1600" b="0" i="0"/>
            </a:lvl3pPr>
            <a:lvl4pPr marL="1600200" indent="-228600">
              <a:buFont typeface="Arial"/>
              <a:buChar char="•"/>
              <a:defRPr sz="1600" b="0" i="0"/>
            </a:lvl4pPr>
            <a:lvl5pPr marL="2057400" indent="-228600">
              <a:buFont typeface="Arial"/>
              <a:buChar char="•"/>
              <a:defRPr sz="1600" b="0" i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8" name="Platshållare för innehåll 7"/>
          <p:cNvSpPr>
            <a:spLocks noGrp="1"/>
          </p:cNvSpPr>
          <p:nvPr>
            <p:ph sz="quarter" idx="13"/>
          </p:nvPr>
        </p:nvSpPr>
        <p:spPr>
          <a:xfrm>
            <a:off x="360002" y="360001"/>
            <a:ext cx="4598987" cy="371475"/>
          </a:xfrm>
        </p:spPr>
        <p:txBody>
          <a:bodyPr/>
          <a:lstStyle>
            <a:lvl1pPr marL="0" indent="0">
              <a:buFontTx/>
              <a:buNone/>
              <a:defRPr sz="1600" b="0" i="0" baseline="0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sz="1600" b="0" i="0" baseline="0"/>
            </a:lvl2pPr>
            <a:lvl3pPr marL="914400" indent="0">
              <a:buFontTx/>
              <a:buNone/>
              <a:defRPr sz="1600" b="0" i="0" baseline="0"/>
            </a:lvl3pPr>
            <a:lvl4pPr marL="1371600" indent="0">
              <a:buFontTx/>
              <a:buNone/>
              <a:defRPr sz="1600" b="0" i="0" baseline="0"/>
            </a:lvl4pPr>
            <a:lvl5pPr marL="1828800" indent="0">
              <a:buFontTx/>
              <a:buNone/>
              <a:defRPr sz="1600" b="0" i="0" baseline="0"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cxnSp>
        <p:nvCxnSpPr>
          <p:cNvPr id="6" name="Rak 5"/>
          <p:cNvCxnSpPr/>
          <p:nvPr userDrawn="1"/>
        </p:nvCxnSpPr>
        <p:spPr>
          <a:xfrm>
            <a:off x="411146" y="731476"/>
            <a:ext cx="5973246" cy="1588"/>
          </a:xfrm>
          <a:prstGeom prst="line">
            <a:avLst/>
          </a:prstGeom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7984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 descr="EUSBSR_graphic_green.png"/>
          <p:cNvPicPr>
            <a:picLocks noChangeAspect="1"/>
          </p:cNvPicPr>
          <p:nvPr/>
        </p:nvPicPr>
        <p:blipFill>
          <a:blip r:embed="rId3">
            <a:alphaModFix amt="50000"/>
          </a:blip>
          <a:srcRect l="32822" b="9509"/>
          <a:stretch>
            <a:fillRect/>
          </a:stretch>
        </p:blipFill>
        <p:spPr>
          <a:xfrm>
            <a:off x="0" y="4919724"/>
            <a:ext cx="4060939" cy="1938276"/>
          </a:xfrm>
          <a:prstGeom prst="rect">
            <a:avLst/>
          </a:prstGeom>
        </p:spPr>
      </p:pic>
      <p:pic>
        <p:nvPicPr>
          <p:cNvPr id="10" name="Bildobjekt 9" descr="EUSBSR_graphic_blue.png"/>
          <p:cNvPicPr>
            <a:picLocks noChangeAspect="1"/>
          </p:cNvPicPr>
          <p:nvPr/>
        </p:nvPicPr>
        <p:blipFill>
          <a:blip r:embed="rId4">
            <a:alphaModFix amt="50000"/>
          </a:blip>
          <a:srcRect t="8645" r="28432"/>
          <a:stretch>
            <a:fillRect/>
          </a:stretch>
        </p:blipFill>
        <p:spPr>
          <a:xfrm>
            <a:off x="5196596" y="-10671"/>
            <a:ext cx="3955928" cy="1950527"/>
          </a:xfrm>
          <a:prstGeom prst="rect">
            <a:avLst/>
          </a:prstGeom>
        </p:spPr>
      </p:pic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3502212" y="3391539"/>
            <a:ext cx="5184587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3502212" y="4695481"/>
            <a:ext cx="5184587" cy="1430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fld id="{85FE3C99-D648-E846-93AF-05500C37385E}" type="datetimeFigureOut">
              <a:rPr lang="sv-SE" smtClean="0"/>
              <a:pPr/>
              <a:t>2016-05-13</a:t>
            </a:fld>
            <a:r>
              <a:rPr lang="sv-SE" dirty="0" smtClean="0"/>
              <a:t> </a:t>
            </a:r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fld id="{A75FA628-5CBD-9C42-A9F5-85DBF2FE5CA3}" type="slidenum">
              <a:rPr lang="sv-SE" smtClean="0"/>
              <a:pPr/>
              <a:t>‹#›</a:t>
            </a:fld>
            <a:endParaRPr lang="sv-SE" dirty="0"/>
          </a:p>
        </p:txBody>
      </p:sp>
      <p:pic>
        <p:nvPicPr>
          <p:cNvPr id="7" name="Bildobjekt 6" descr="EUSBSR_logotype_hig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948" y="984443"/>
            <a:ext cx="5196573" cy="2036678"/>
          </a:xfrm>
          <a:prstGeom prst="rect">
            <a:avLst/>
          </a:prstGeom>
        </p:spPr>
      </p:pic>
      <p:cxnSp>
        <p:nvCxnSpPr>
          <p:cNvPr id="8" name="Rak 7"/>
          <p:cNvCxnSpPr/>
          <p:nvPr/>
        </p:nvCxnSpPr>
        <p:spPr>
          <a:xfrm>
            <a:off x="3625939" y="3284109"/>
            <a:ext cx="4919943" cy="1588"/>
          </a:xfrm>
          <a:prstGeom prst="line">
            <a:avLst/>
          </a:prstGeom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tx1"/>
          </a:solidFill>
          <a:latin typeface="Trebuchet M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tx1"/>
          </a:solidFill>
          <a:latin typeface="Trebuchet MS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Trebuchet MS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Trebuchet MS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Trebuchet MS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Trebuchet MS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646881" y="1426673"/>
            <a:ext cx="8229600" cy="428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646881" y="1946575"/>
            <a:ext cx="7146652" cy="41393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pic>
        <p:nvPicPr>
          <p:cNvPr id="7" name="Bildobjekt 6" descr="EUSBSR_graphic_blue.png"/>
          <p:cNvPicPr>
            <a:picLocks noChangeAspect="1"/>
          </p:cNvPicPr>
          <p:nvPr/>
        </p:nvPicPr>
        <p:blipFill>
          <a:blip r:embed="rId4">
            <a:alphaModFix amt="50000"/>
          </a:blip>
          <a:srcRect t="8645" r="23676"/>
          <a:stretch>
            <a:fillRect/>
          </a:stretch>
        </p:blipFill>
        <p:spPr>
          <a:xfrm>
            <a:off x="6715407" y="-10671"/>
            <a:ext cx="2439266" cy="1127761"/>
          </a:xfrm>
          <a:prstGeom prst="rect">
            <a:avLst/>
          </a:prstGeom>
        </p:spPr>
      </p:pic>
      <p:pic>
        <p:nvPicPr>
          <p:cNvPr id="8" name="Bildobjekt 7" descr="EUSBSR_graphic_green.png"/>
          <p:cNvPicPr>
            <a:picLocks noChangeAspect="1"/>
          </p:cNvPicPr>
          <p:nvPr/>
        </p:nvPicPr>
        <p:blipFill>
          <a:blip r:embed="rId5">
            <a:alphaModFix amt="50000"/>
          </a:blip>
          <a:srcRect b="9509"/>
          <a:stretch>
            <a:fillRect/>
          </a:stretch>
        </p:blipFill>
        <p:spPr>
          <a:xfrm>
            <a:off x="457202" y="5751585"/>
            <a:ext cx="3483981" cy="1117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69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5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2000" b="1" i="0" kern="1200">
          <a:solidFill>
            <a:schemeClr val="tx1"/>
          </a:solidFill>
          <a:latin typeface="Trebuchet M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•"/>
        <a:defRPr sz="2000" i="0" kern="1200">
          <a:solidFill>
            <a:schemeClr val="tx1"/>
          </a:solidFill>
          <a:latin typeface="Calibri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alibri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alibri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alibri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alibri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46434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7" name="Bildobjekt 6" descr="EUSBSR_logotype_high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344" y="1220703"/>
            <a:ext cx="6877311" cy="26954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2400" b="1" i="0" kern="1200">
          <a:solidFill>
            <a:schemeClr val="tx1"/>
          </a:solidFill>
          <a:latin typeface="Trebuchet M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inmos.eu/reports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mos.e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WINMOS – Winter Navigation Motorways of the Sea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02212" y="4534539"/>
            <a:ext cx="5430121" cy="1591624"/>
          </a:xfrm>
        </p:spPr>
        <p:txBody>
          <a:bodyPr>
            <a:normAutofit fontScale="70000" lnSpcReduction="20000"/>
          </a:bodyPr>
          <a:lstStyle/>
          <a:p>
            <a:pPr marL="0" indent="0"/>
            <a:r>
              <a:rPr lang="en-US" sz="2600" dirty="0" smtClean="0"/>
              <a:t>Policy </a:t>
            </a:r>
            <a:r>
              <a:rPr lang="en-US" sz="2600" dirty="0"/>
              <a:t>Area on Maritime Safety and Security (PA Safe)</a:t>
            </a:r>
            <a:endParaRPr lang="fi-FI" sz="2600" dirty="0" smtClean="0"/>
          </a:p>
          <a:p>
            <a:pPr marL="0" indent="0"/>
            <a:endParaRPr lang="fi-FI" sz="2600" dirty="0"/>
          </a:p>
          <a:p>
            <a:r>
              <a:rPr lang="fi-FI" sz="1800" dirty="0" smtClean="0"/>
              <a:t>Turku, 17 – 18 </a:t>
            </a:r>
            <a:r>
              <a:rPr lang="fi-FI" sz="1800" dirty="0" err="1" smtClean="0"/>
              <a:t>May</a:t>
            </a:r>
            <a:r>
              <a:rPr lang="fi-FI" sz="1800" dirty="0" smtClean="0"/>
              <a:t> 2016</a:t>
            </a:r>
            <a:endParaRPr lang="fi-FI" sz="1800" dirty="0"/>
          </a:p>
          <a:p>
            <a:endParaRPr lang="fi-FI" sz="1800" dirty="0"/>
          </a:p>
          <a:p>
            <a:r>
              <a:rPr lang="fi-FI" sz="1800" dirty="0" smtClean="0"/>
              <a:t>Emmi Saarinen / </a:t>
            </a:r>
            <a:r>
              <a:rPr lang="fi-FI" sz="1800" dirty="0" err="1" smtClean="0"/>
              <a:t>Swedish</a:t>
            </a:r>
            <a:r>
              <a:rPr lang="fi-FI" sz="1800" dirty="0" smtClean="0"/>
              <a:t> </a:t>
            </a:r>
            <a:r>
              <a:rPr lang="fi-FI" sz="1800" dirty="0" err="1" smtClean="0"/>
              <a:t>Maritime</a:t>
            </a:r>
            <a:r>
              <a:rPr lang="fi-FI" sz="1800" dirty="0" smtClean="0"/>
              <a:t> </a:t>
            </a:r>
            <a:r>
              <a:rPr lang="fi-FI" sz="1800" dirty="0" err="1" smtClean="0"/>
              <a:t>Administration</a:t>
            </a:r>
            <a:r>
              <a:rPr lang="fi-FI" sz="1800" dirty="0" smtClean="0"/>
              <a:t> / </a:t>
            </a:r>
            <a:r>
              <a:rPr lang="fi-FI" sz="1800" dirty="0" err="1" smtClean="0"/>
              <a:t>Finnish</a:t>
            </a:r>
            <a:r>
              <a:rPr lang="fi-FI" sz="1800" dirty="0" smtClean="0"/>
              <a:t> Transport 										</a:t>
            </a:r>
            <a:r>
              <a:rPr lang="fi-FI" sz="1800" dirty="0" err="1" smtClean="0"/>
              <a:t>Agency</a:t>
            </a:r>
            <a:endParaRPr lang="fi-FI" sz="1800" dirty="0"/>
          </a:p>
          <a:p>
            <a:endParaRPr lang="fi-FI" sz="1800" dirty="0"/>
          </a:p>
          <a:p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646881" y="1543801"/>
            <a:ext cx="8229600" cy="4139347"/>
          </a:xfrm>
        </p:spPr>
        <p:txBody>
          <a:bodyPr/>
          <a:lstStyle/>
          <a:p>
            <a:pPr fontAlgn="base">
              <a:spcAft>
                <a:spcPct val="0"/>
              </a:spcAft>
              <a:buSzPct val="140000"/>
            </a:pPr>
            <a:r>
              <a:rPr lang="en-US" i="1" dirty="0"/>
              <a:t>The main </a:t>
            </a:r>
            <a:r>
              <a:rPr lang="en-US" i="1" dirty="0" smtClean="0"/>
              <a:t>objectives: to </a:t>
            </a:r>
            <a:r>
              <a:rPr lang="en-US" i="1" dirty="0"/>
              <a:t>develop the maritime winter navigation </a:t>
            </a:r>
            <a:r>
              <a:rPr lang="en-US" i="1" dirty="0" smtClean="0"/>
              <a:t>system and </a:t>
            </a:r>
            <a:r>
              <a:rPr lang="en-US" i="1" dirty="0"/>
              <a:t>to safeguard required icebreaking recourses </a:t>
            </a:r>
            <a:r>
              <a:rPr lang="en-US" i="1" dirty="0" smtClean="0"/>
              <a:t>in the future. </a:t>
            </a:r>
          </a:p>
          <a:p>
            <a:pPr fontAlgn="base">
              <a:spcAft>
                <a:spcPct val="0"/>
              </a:spcAft>
              <a:buSzPct val="140000"/>
            </a:pPr>
            <a:r>
              <a:rPr lang="en-US" i="1" dirty="0"/>
              <a:t>Implementing period 2012 – 2015</a:t>
            </a:r>
            <a:r>
              <a:rPr lang="en-US" i="1" dirty="0" smtClean="0"/>
              <a:t>.</a:t>
            </a:r>
            <a:endParaRPr lang="en-US" i="1" dirty="0"/>
          </a:p>
          <a:p>
            <a:pPr fontAlgn="base">
              <a:spcAft>
                <a:spcPct val="0"/>
              </a:spcAft>
              <a:buSzPct val="140000"/>
            </a:pPr>
            <a:r>
              <a:rPr lang="en-US" i="1" dirty="0"/>
              <a:t>Implementing countries Sweden, Estonia and Finland (9 partners).</a:t>
            </a:r>
          </a:p>
          <a:p>
            <a:pPr fontAlgn="base">
              <a:spcAft>
                <a:spcPct val="0"/>
              </a:spcAft>
              <a:buSzPct val="140000"/>
            </a:pPr>
            <a:r>
              <a:rPr lang="en-US" i="1" dirty="0"/>
              <a:t>Budget 139 MEUR, contribution from EU 29,6 MEUR.</a:t>
            </a:r>
          </a:p>
          <a:p>
            <a:pPr fontAlgn="base">
              <a:spcAft>
                <a:spcPct val="0"/>
              </a:spcAft>
              <a:buSzPct val="140000"/>
            </a:pPr>
            <a:r>
              <a:rPr lang="en-US" i="1" dirty="0" smtClean="0"/>
              <a:t>Activities</a:t>
            </a:r>
            <a:endParaRPr lang="en-US" i="1" dirty="0"/>
          </a:p>
          <a:p>
            <a:pPr lvl="1" fontAlgn="base">
              <a:spcAft>
                <a:spcPct val="0"/>
              </a:spcAft>
              <a:buSzPct val="140000"/>
              <a:buFont typeface="Wingdings" panose="05000000000000000000" pitchFamily="2" charset="2"/>
              <a:buChar char="Ø"/>
            </a:pPr>
            <a:r>
              <a:rPr lang="en-US" sz="2000" i="1" dirty="0"/>
              <a:t>Activity 1 – Study on future demand for icebreaking capacity</a:t>
            </a:r>
          </a:p>
          <a:p>
            <a:pPr lvl="1" fontAlgn="base">
              <a:spcAft>
                <a:spcPct val="0"/>
              </a:spcAft>
              <a:buSzPct val="140000"/>
              <a:buFont typeface="Wingdings" panose="05000000000000000000" pitchFamily="2" charset="2"/>
              <a:buChar char="Ø"/>
            </a:pPr>
            <a:r>
              <a:rPr lang="en-US" sz="2000" i="1" dirty="0"/>
              <a:t>Activity 2 – Concept study on next generation icebreakers</a:t>
            </a:r>
          </a:p>
          <a:p>
            <a:pPr lvl="1" fontAlgn="base">
              <a:spcAft>
                <a:spcPct val="0"/>
              </a:spcAft>
              <a:buSzPct val="140000"/>
              <a:buFont typeface="Wingdings" panose="05000000000000000000" pitchFamily="2" charset="2"/>
              <a:buChar char="Ø"/>
            </a:pPr>
            <a:r>
              <a:rPr lang="en-US" sz="2000" i="1" dirty="0"/>
              <a:t>Activity 3 – Improvement of environmental performance</a:t>
            </a:r>
          </a:p>
          <a:p>
            <a:pPr lvl="1" fontAlgn="base">
              <a:spcAft>
                <a:spcPct val="0"/>
              </a:spcAft>
              <a:buSzPct val="140000"/>
              <a:buFont typeface="Wingdings" panose="05000000000000000000" pitchFamily="2" charset="2"/>
              <a:buChar char="Ø"/>
            </a:pPr>
            <a:r>
              <a:rPr lang="en-US" sz="2000" i="1" dirty="0"/>
              <a:t>Activity 4 – Next generation </a:t>
            </a:r>
            <a:r>
              <a:rPr lang="en-US" sz="2000" i="1" dirty="0" err="1"/>
              <a:t>IBNet</a:t>
            </a:r>
            <a:endParaRPr lang="en-US" sz="2000" i="1" dirty="0"/>
          </a:p>
          <a:p>
            <a:pPr lvl="1" fontAlgn="base">
              <a:spcAft>
                <a:spcPct val="0"/>
              </a:spcAft>
              <a:buSzPct val="140000"/>
              <a:buFont typeface="Wingdings" panose="05000000000000000000" pitchFamily="2" charset="2"/>
              <a:buChar char="Ø"/>
            </a:pPr>
            <a:r>
              <a:rPr lang="en-US" sz="2000" i="1" dirty="0"/>
              <a:t>Activity 5 – Human element and training</a:t>
            </a:r>
          </a:p>
          <a:p>
            <a:pPr lvl="1" fontAlgn="base">
              <a:spcAft>
                <a:spcPct val="0"/>
              </a:spcAft>
              <a:buSzPct val="140000"/>
              <a:buFont typeface="Wingdings" panose="05000000000000000000" pitchFamily="2" charset="2"/>
              <a:buChar char="Ø"/>
            </a:pPr>
            <a:r>
              <a:rPr lang="en-US" sz="2000" i="1" dirty="0"/>
              <a:t>Activity 6 – Technical upgrading and life extension of icebreakers</a:t>
            </a:r>
          </a:p>
          <a:p>
            <a:pPr lvl="1" fontAlgn="base">
              <a:spcAft>
                <a:spcPct val="0"/>
              </a:spcAft>
              <a:buSzPct val="140000"/>
              <a:buFont typeface="Wingdings" panose="05000000000000000000" pitchFamily="2" charset="2"/>
              <a:buChar char="Ø"/>
            </a:pPr>
            <a:r>
              <a:rPr lang="en-US" sz="2000" i="1" dirty="0"/>
              <a:t>Activity 7 – Acquisition of a new icebreaker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smtClean="0"/>
              <a:t>WINMOS</a:t>
            </a:r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>
          <a:xfrm>
            <a:off x="646881" y="978922"/>
            <a:ext cx="8229600" cy="519902"/>
          </a:xfrm>
        </p:spPr>
        <p:txBody>
          <a:bodyPr/>
          <a:lstStyle/>
          <a:p>
            <a:r>
              <a:rPr lang="en-US" dirty="0" smtClean="0"/>
              <a:t>Project Details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7791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Activity 1 – Holistic operational simulation model + holistic economic cash-flow model → </a:t>
            </a:r>
            <a:r>
              <a:rPr lang="en-GB" dirty="0" err="1" smtClean="0"/>
              <a:t>eg</a:t>
            </a:r>
            <a:r>
              <a:rPr lang="en-GB" dirty="0" smtClean="0"/>
              <a:t>. </a:t>
            </a:r>
            <a:r>
              <a:rPr lang="en-GB" dirty="0"/>
              <a:t>t</a:t>
            </a:r>
            <a:r>
              <a:rPr lang="en-GB" dirty="0" smtClean="0"/>
              <a:t>otal cost of winter navigation and individual cost of icebreakers, future development trends.</a:t>
            </a:r>
          </a:p>
          <a:p>
            <a:r>
              <a:rPr lang="en-GB" dirty="0" smtClean="0"/>
              <a:t>Activity 2 – Several studies </a:t>
            </a:r>
            <a:r>
              <a:rPr lang="en-GB" dirty="0" err="1" smtClean="0"/>
              <a:t>eg</a:t>
            </a:r>
            <a:r>
              <a:rPr lang="en-GB" dirty="0" smtClean="0"/>
              <a:t>. fuelling possibilities, model tests and comparison between models, different ownerships and operating arrangements </a:t>
            </a:r>
            <a:r>
              <a:rPr lang="en-GB" dirty="0"/>
              <a:t>→ </a:t>
            </a:r>
            <a:r>
              <a:rPr lang="en-GB" dirty="0" smtClean="0"/>
              <a:t>optimal future icebreaker fleet.</a:t>
            </a:r>
          </a:p>
          <a:p>
            <a:r>
              <a:rPr lang="en-GB" dirty="0" smtClean="0"/>
              <a:t>Activity 3 – New fuelling technique (Common Rail) </a:t>
            </a:r>
            <a:r>
              <a:rPr lang="en-GB" dirty="0"/>
              <a:t>tested </a:t>
            </a:r>
            <a:r>
              <a:rPr lang="en-GB" dirty="0" smtClean="0"/>
              <a:t> on icebreaker YMER → fuel saving 7.3% and black carbon almost completely disappeared.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/>
              <a:t> </a:t>
            </a:r>
            <a:r>
              <a:rPr lang="en-GB" sz="2000" dirty="0" smtClean="0"/>
              <a:t>Due </a:t>
            </a:r>
            <a:r>
              <a:rPr lang="en-GB" sz="2000" dirty="0"/>
              <a:t>to </a:t>
            </a:r>
            <a:r>
              <a:rPr lang="en-GB" sz="2000" dirty="0" smtClean="0"/>
              <a:t>technical problems all five engines could not be fitted with new system during project implementation.</a:t>
            </a:r>
            <a:endParaRPr lang="en-GB" sz="2000" dirty="0"/>
          </a:p>
          <a:p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smtClean="0"/>
              <a:t>WINMOS</a:t>
            </a:r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 and challenges since </a:t>
            </a:r>
            <a:r>
              <a:rPr lang="en-US" dirty="0"/>
              <a:t>the </a:t>
            </a:r>
            <a:r>
              <a:rPr lang="en-US" dirty="0" smtClean="0"/>
              <a:t>most recent </a:t>
            </a:r>
            <a:r>
              <a:rPr lang="en-US" dirty="0"/>
              <a:t>meeting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8828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646880" y="1946575"/>
            <a:ext cx="7735120" cy="4139347"/>
          </a:xfrm>
        </p:spPr>
        <p:txBody>
          <a:bodyPr/>
          <a:lstStyle/>
          <a:p>
            <a:r>
              <a:rPr lang="en-GB" dirty="0"/>
              <a:t>Activity 4 – </a:t>
            </a:r>
            <a:r>
              <a:rPr lang="en-GB" dirty="0" err="1"/>
              <a:t>IBNext</a:t>
            </a:r>
            <a:r>
              <a:rPr lang="en-GB" dirty="0"/>
              <a:t> solution fully browser based which </a:t>
            </a:r>
            <a:r>
              <a:rPr lang="en-US" dirty="0"/>
              <a:t>can be utilized with any device that has a modern web browser</a:t>
            </a:r>
            <a:r>
              <a:rPr lang="en-US" dirty="0" smtClean="0"/>
              <a:t>.</a:t>
            </a:r>
            <a:endParaRPr lang="en-GB" dirty="0" smtClean="0"/>
          </a:p>
          <a:p>
            <a:r>
              <a:rPr lang="en-GB" dirty="0" smtClean="0"/>
              <a:t>Activity 5 – Training programme and enhanced simulator functions.</a:t>
            </a:r>
          </a:p>
          <a:p>
            <a:r>
              <a:rPr lang="en-GB" dirty="0" smtClean="0"/>
              <a:t>Activity 6 – Life extension programme on four Swedish icebreakers </a:t>
            </a:r>
            <a:r>
              <a:rPr lang="en-GB" dirty="0" err="1" smtClean="0"/>
              <a:t>ables</a:t>
            </a:r>
            <a:r>
              <a:rPr lang="en-GB" dirty="0" smtClean="0"/>
              <a:t> them to operate for 10 – 15 years longer. </a:t>
            </a:r>
          </a:p>
          <a:p>
            <a:r>
              <a:rPr lang="en-GB" dirty="0" smtClean="0"/>
              <a:t>Activity 7 – World’s first LNG fuelled icebreaker named Polaris.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Delayed due to trade sanctions between Russia and EU.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Sea trials ongoing.</a:t>
            </a:r>
            <a:endParaRPr lang="fi-FI" sz="2000" dirty="0"/>
          </a:p>
          <a:p>
            <a:pPr>
              <a:buFont typeface="Arial" panose="020B0604020202020204" pitchFamily="34" charset="0"/>
              <a:buChar char="•"/>
            </a:pPr>
            <a:endParaRPr lang="en-GB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Final seminar presentations available online: </a:t>
            </a:r>
            <a:r>
              <a:rPr lang="en-GB" dirty="0" smtClean="0">
                <a:hlinkClick r:id="rId2"/>
              </a:rPr>
              <a:t>www.winmos.eu/reports/</a:t>
            </a:r>
            <a:r>
              <a:rPr lang="en-GB" dirty="0" smtClean="0"/>
              <a:t> </a:t>
            </a:r>
          </a:p>
          <a:p>
            <a:pPr marL="0" indent="0">
              <a:buNone/>
            </a:pP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smtClean="0"/>
              <a:t>WINMOS</a:t>
            </a:r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 and challenges since </a:t>
            </a:r>
            <a:r>
              <a:rPr lang="en-US" dirty="0"/>
              <a:t>the </a:t>
            </a:r>
            <a:r>
              <a:rPr lang="en-US" dirty="0" smtClean="0"/>
              <a:t>most recent </a:t>
            </a:r>
            <a:r>
              <a:rPr lang="en-US" dirty="0"/>
              <a:t>meeting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3904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646880" y="1609116"/>
            <a:ext cx="8344719" cy="4139347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fi-FI" sz="1600" dirty="0" err="1"/>
              <a:t>Aims</a:t>
            </a:r>
            <a:r>
              <a:rPr lang="fi-FI" sz="1600" dirty="0"/>
              <a:t> to </a:t>
            </a:r>
            <a:r>
              <a:rPr lang="fi-FI" sz="1600" dirty="0" err="1"/>
              <a:t>further</a:t>
            </a:r>
            <a:r>
              <a:rPr lang="fi-FI" sz="1600" dirty="0"/>
              <a:t> </a:t>
            </a:r>
            <a:r>
              <a:rPr lang="fi-FI" sz="1600" dirty="0" err="1"/>
              <a:t>develop</a:t>
            </a:r>
            <a:r>
              <a:rPr lang="fi-FI" sz="1600" dirty="0"/>
              <a:t> and </a:t>
            </a:r>
            <a:r>
              <a:rPr lang="fi-FI" sz="1600" dirty="0" err="1"/>
              <a:t>enhance</a:t>
            </a:r>
            <a:r>
              <a:rPr lang="fi-FI" sz="1600" dirty="0"/>
              <a:t> </a:t>
            </a:r>
            <a:r>
              <a:rPr lang="fi-FI" sz="1600" dirty="0" err="1"/>
              <a:t>the</a:t>
            </a:r>
            <a:r>
              <a:rPr lang="fi-FI" sz="1600" dirty="0"/>
              <a:t> </a:t>
            </a:r>
            <a:r>
              <a:rPr lang="fi-FI" sz="1600" dirty="0" err="1"/>
              <a:t>winter</a:t>
            </a:r>
            <a:r>
              <a:rPr lang="fi-FI" sz="1600" dirty="0"/>
              <a:t> </a:t>
            </a:r>
            <a:r>
              <a:rPr lang="fi-FI" sz="1600" dirty="0" err="1"/>
              <a:t>navigation</a:t>
            </a:r>
            <a:r>
              <a:rPr lang="fi-FI" sz="1600" dirty="0"/>
              <a:t> </a:t>
            </a:r>
            <a:r>
              <a:rPr lang="fi-FI" sz="1600" dirty="0" err="1"/>
              <a:t>system</a:t>
            </a:r>
            <a:r>
              <a:rPr lang="fi-FI" sz="1600" dirty="0"/>
              <a:t> and </a:t>
            </a:r>
            <a:r>
              <a:rPr lang="fi-FI" sz="1600" dirty="0" err="1"/>
              <a:t>its</a:t>
            </a:r>
            <a:r>
              <a:rPr lang="fi-FI" sz="1600" dirty="0"/>
              <a:t> </a:t>
            </a:r>
            <a:r>
              <a:rPr lang="fi-FI" sz="1600" dirty="0" err="1"/>
              <a:t>safety</a:t>
            </a:r>
            <a:r>
              <a:rPr lang="fi-FI" sz="1600" dirty="0"/>
              <a:t>, and to </a:t>
            </a:r>
            <a:r>
              <a:rPr lang="fi-FI" sz="1600" dirty="0" err="1"/>
              <a:t>safeguard</a:t>
            </a:r>
            <a:r>
              <a:rPr lang="fi-FI" sz="1600" dirty="0"/>
              <a:t> </a:t>
            </a:r>
            <a:r>
              <a:rPr lang="fi-FI" sz="1600" dirty="0" err="1"/>
              <a:t>required</a:t>
            </a:r>
            <a:r>
              <a:rPr lang="fi-FI" sz="1600" dirty="0"/>
              <a:t> </a:t>
            </a:r>
            <a:r>
              <a:rPr lang="fi-FI" sz="1600" dirty="0" err="1"/>
              <a:t>icebreaking</a:t>
            </a:r>
            <a:r>
              <a:rPr lang="fi-FI" sz="1600" dirty="0"/>
              <a:t> </a:t>
            </a:r>
            <a:r>
              <a:rPr lang="fi-FI" sz="1600" dirty="0" err="1"/>
              <a:t>resources</a:t>
            </a:r>
            <a:r>
              <a:rPr lang="fi-FI" sz="1600" dirty="0"/>
              <a:t> in </a:t>
            </a:r>
            <a:r>
              <a:rPr lang="fi-FI" sz="1600" dirty="0" err="1"/>
              <a:t>the</a:t>
            </a:r>
            <a:r>
              <a:rPr lang="fi-FI" sz="1600" dirty="0"/>
              <a:t> </a:t>
            </a:r>
            <a:r>
              <a:rPr lang="fi-FI" sz="1600" dirty="0" err="1"/>
              <a:t>future</a:t>
            </a:r>
            <a:r>
              <a:rPr lang="fi-FI" sz="1600" dirty="0"/>
              <a:t> </a:t>
            </a:r>
            <a:r>
              <a:rPr lang="fi-FI" sz="1600" dirty="0" err="1"/>
              <a:t>by</a:t>
            </a:r>
            <a:r>
              <a:rPr lang="fi-FI" sz="1600" dirty="0"/>
              <a:t> </a:t>
            </a:r>
            <a:r>
              <a:rPr lang="fi-FI" sz="1600" dirty="0" err="1"/>
              <a:t>developing</a:t>
            </a:r>
            <a:r>
              <a:rPr lang="fi-FI" sz="1600" dirty="0"/>
              <a:t> </a:t>
            </a:r>
            <a:r>
              <a:rPr lang="fi-FI" sz="1600" dirty="0" err="1"/>
              <a:t>new</a:t>
            </a:r>
            <a:r>
              <a:rPr lang="fi-FI" sz="1600" dirty="0"/>
              <a:t> </a:t>
            </a:r>
            <a:r>
              <a:rPr lang="fi-FI" sz="1600" dirty="0" err="1"/>
              <a:t>options</a:t>
            </a:r>
            <a:r>
              <a:rPr lang="fi-FI" sz="1600" dirty="0"/>
              <a:t> and </a:t>
            </a:r>
            <a:r>
              <a:rPr lang="fi-FI" sz="1600" dirty="0" err="1"/>
              <a:t>improving</a:t>
            </a:r>
            <a:r>
              <a:rPr lang="fi-FI" sz="1600" dirty="0"/>
              <a:t> </a:t>
            </a:r>
            <a:r>
              <a:rPr lang="fi-FI" sz="1600" dirty="0" err="1"/>
              <a:t>old</a:t>
            </a:r>
            <a:r>
              <a:rPr lang="fi-FI" sz="1600" dirty="0"/>
              <a:t> </a:t>
            </a:r>
            <a:r>
              <a:rPr lang="fi-FI" sz="1600" dirty="0" err="1"/>
              <a:t>capacity</a:t>
            </a:r>
            <a:r>
              <a:rPr lang="fi-FI" sz="1600" dirty="0"/>
              <a:t> </a:t>
            </a:r>
            <a:r>
              <a:rPr lang="fi-FI" sz="1600" dirty="0" err="1"/>
              <a:t>by</a:t>
            </a:r>
            <a:r>
              <a:rPr lang="fi-FI" sz="1600" dirty="0"/>
              <a:t> </a:t>
            </a:r>
            <a:r>
              <a:rPr lang="fi-FI" sz="1600" dirty="0" err="1"/>
              <a:t>meeting</a:t>
            </a:r>
            <a:r>
              <a:rPr lang="fi-FI" sz="1600" dirty="0"/>
              <a:t> </a:t>
            </a:r>
            <a:r>
              <a:rPr lang="fi-FI" sz="1600" dirty="0" err="1"/>
              <a:t>modern</a:t>
            </a:r>
            <a:r>
              <a:rPr lang="fi-FI" sz="1600" dirty="0"/>
              <a:t> </a:t>
            </a:r>
            <a:r>
              <a:rPr lang="fi-FI" sz="1600" dirty="0" err="1"/>
              <a:t>day</a:t>
            </a:r>
            <a:r>
              <a:rPr lang="fi-FI" sz="1600" dirty="0"/>
              <a:t> </a:t>
            </a:r>
            <a:r>
              <a:rPr lang="fi-FI" sz="1600" dirty="0" err="1"/>
              <a:t>environmental</a:t>
            </a:r>
            <a:r>
              <a:rPr lang="fi-FI" sz="1600" dirty="0"/>
              <a:t> </a:t>
            </a:r>
            <a:r>
              <a:rPr lang="fi-FI" sz="1600" dirty="0" err="1"/>
              <a:t>standards</a:t>
            </a:r>
            <a:r>
              <a:rPr lang="fi-FI" sz="1600" dirty="0"/>
              <a:t>. </a:t>
            </a:r>
          </a:p>
          <a:p>
            <a:pPr>
              <a:spcBef>
                <a:spcPts val="1200"/>
              </a:spcBef>
            </a:pPr>
            <a:r>
              <a:rPr lang="fi-FI" sz="1600" dirty="0" err="1"/>
              <a:t>Activities</a:t>
            </a:r>
            <a:endParaRPr lang="fi-FI" sz="1600" dirty="0"/>
          </a:p>
          <a:p>
            <a:pPr lvl="1"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</a:pPr>
            <a:r>
              <a:rPr lang="fi-FI" sz="1600" dirty="0"/>
              <a:t>Activity 1 - Design </a:t>
            </a:r>
            <a:r>
              <a:rPr lang="fi-FI" sz="1600" dirty="0" err="1"/>
              <a:t>study</a:t>
            </a:r>
            <a:r>
              <a:rPr lang="fi-FI" sz="1600" dirty="0"/>
              <a:t> of </a:t>
            </a:r>
            <a:r>
              <a:rPr lang="fi-FI" sz="1600" dirty="0" err="1"/>
              <a:t>next</a:t>
            </a:r>
            <a:r>
              <a:rPr lang="fi-FI" sz="1600" dirty="0"/>
              <a:t> </a:t>
            </a:r>
            <a:r>
              <a:rPr lang="fi-FI" sz="1600" dirty="0" err="1"/>
              <a:t>Swedish</a:t>
            </a:r>
            <a:r>
              <a:rPr lang="fi-FI" sz="1600" dirty="0"/>
              <a:t> </a:t>
            </a:r>
            <a:r>
              <a:rPr lang="fi-FI" sz="1600" dirty="0" err="1"/>
              <a:t>icebreaker</a:t>
            </a:r>
            <a:endParaRPr lang="fi-FI" sz="1600" dirty="0"/>
          </a:p>
          <a:p>
            <a:pPr lvl="1"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</a:pPr>
            <a:r>
              <a:rPr lang="fi-FI" sz="1600" dirty="0"/>
              <a:t>Activity 2 - </a:t>
            </a:r>
            <a:r>
              <a:rPr lang="fi-FI" sz="1600" dirty="0" err="1"/>
              <a:t>Implementation</a:t>
            </a:r>
            <a:r>
              <a:rPr lang="fi-FI" sz="1600" dirty="0"/>
              <a:t> and </a:t>
            </a:r>
            <a:r>
              <a:rPr lang="fi-FI" sz="1600" dirty="0" err="1"/>
              <a:t>further</a:t>
            </a:r>
            <a:r>
              <a:rPr lang="fi-FI" sz="1600" dirty="0"/>
              <a:t> </a:t>
            </a:r>
            <a:r>
              <a:rPr lang="fi-FI" sz="1600" dirty="0" err="1"/>
              <a:t>development</a:t>
            </a:r>
            <a:r>
              <a:rPr lang="fi-FI" sz="1600" dirty="0"/>
              <a:t> of </a:t>
            </a:r>
            <a:r>
              <a:rPr lang="fi-FI" sz="1600" dirty="0" err="1"/>
              <a:t>IBNext</a:t>
            </a:r>
            <a:endParaRPr lang="fi-FI" sz="1600" dirty="0"/>
          </a:p>
          <a:p>
            <a:pPr lvl="1"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</a:pPr>
            <a:r>
              <a:rPr lang="fi-FI" sz="1600" dirty="0"/>
              <a:t>Activity 3 - </a:t>
            </a:r>
            <a:r>
              <a:rPr lang="en-GB" sz="1600" dirty="0"/>
              <a:t>Battery hybrid for safer and more environmentally </a:t>
            </a:r>
            <a:r>
              <a:rPr lang="en-GB" sz="1600" dirty="0" smtClean="0"/>
              <a:t>friendly operation</a:t>
            </a:r>
            <a:endParaRPr lang="fi-FI" sz="1600" dirty="0"/>
          </a:p>
          <a:p>
            <a:pPr lvl="1"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</a:pPr>
            <a:r>
              <a:rPr lang="fi-FI" sz="1600" dirty="0"/>
              <a:t>Activity 4 - </a:t>
            </a:r>
            <a:r>
              <a:rPr lang="en-GB" sz="1600" dirty="0"/>
              <a:t>Further development of the Common Rail system</a:t>
            </a:r>
            <a:endParaRPr lang="fi-FI" sz="1600" dirty="0"/>
          </a:p>
          <a:p>
            <a:pPr lvl="1"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</a:pPr>
            <a:r>
              <a:rPr lang="fi-FI" sz="1600" dirty="0"/>
              <a:t>Activity 5 - Life </a:t>
            </a:r>
            <a:r>
              <a:rPr lang="fi-FI" sz="1600" dirty="0" err="1"/>
              <a:t>extension</a:t>
            </a:r>
            <a:r>
              <a:rPr lang="fi-FI" sz="1600" dirty="0"/>
              <a:t> of </a:t>
            </a:r>
            <a:r>
              <a:rPr lang="fi-FI" sz="1600" dirty="0" err="1"/>
              <a:t>Finnish</a:t>
            </a:r>
            <a:r>
              <a:rPr lang="fi-FI" sz="1600" dirty="0"/>
              <a:t> </a:t>
            </a:r>
            <a:r>
              <a:rPr lang="fi-FI" sz="1600" dirty="0" err="1"/>
              <a:t>icebreakers</a:t>
            </a:r>
            <a:endParaRPr lang="fi-FI" sz="1600" dirty="0"/>
          </a:p>
          <a:p>
            <a:pPr lvl="1"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</a:pPr>
            <a:r>
              <a:rPr lang="fi-FI" sz="1600" dirty="0"/>
              <a:t>Activity 6 - </a:t>
            </a:r>
            <a:r>
              <a:rPr lang="fi-FI" sz="1600" dirty="0" err="1"/>
              <a:t>Study</a:t>
            </a:r>
            <a:r>
              <a:rPr lang="fi-FI" sz="1600" dirty="0"/>
              <a:t> on </a:t>
            </a:r>
            <a:r>
              <a:rPr lang="fi-FI" sz="1600" dirty="0" err="1"/>
              <a:t>removable-bow</a:t>
            </a:r>
            <a:r>
              <a:rPr lang="fi-FI" sz="1600" dirty="0"/>
              <a:t> </a:t>
            </a:r>
            <a:r>
              <a:rPr lang="fi-FI" sz="1600" dirty="0" err="1"/>
              <a:t>concept</a:t>
            </a:r>
            <a:endParaRPr lang="fi-FI" sz="1600" dirty="0"/>
          </a:p>
          <a:p>
            <a:pPr lvl="1"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</a:pPr>
            <a:r>
              <a:rPr lang="fi-FI" sz="1600" dirty="0"/>
              <a:t>Activity 7 - </a:t>
            </a:r>
            <a:r>
              <a:rPr lang="fi-FI" sz="1600" dirty="0" err="1"/>
              <a:t>Development</a:t>
            </a:r>
            <a:r>
              <a:rPr lang="fi-FI" sz="1600" dirty="0"/>
              <a:t> of </a:t>
            </a:r>
            <a:r>
              <a:rPr lang="fi-FI" sz="1600" dirty="0" err="1"/>
              <a:t>icebreaker</a:t>
            </a:r>
            <a:r>
              <a:rPr lang="fi-FI" sz="1600" dirty="0"/>
              <a:t> </a:t>
            </a:r>
            <a:r>
              <a:rPr lang="fi-FI" sz="1600" dirty="0" err="1"/>
              <a:t>training</a:t>
            </a:r>
            <a:endParaRPr lang="fi-FI" sz="1600" dirty="0"/>
          </a:p>
          <a:p>
            <a:pPr lvl="1"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</a:pPr>
            <a:r>
              <a:rPr lang="fi-FI" sz="1600" dirty="0"/>
              <a:t>Activity 8 - </a:t>
            </a:r>
            <a:r>
              <a:rPr lang="fi-FI" sz="1600" dirty="0" err="1"/>
              <a:t>Study</a:t>
            </a:r>
            <a:r>
              <a:rPr lang="fi-FI" sz="1600" dirty="0"/>
              <a:t> on life </a:t>
            </a:r>
            <a:r>
              <a:rPr lang="fi-FI" sz="1600" dirty="0" err="1"/>
              <a:t>extension</a:t>
            </a:r>
            <a:r>
              <a:rPr lang="fi-FI" sz="1600" dirty="0"/>
              <a:t> of Estonian </a:t>
            </a:r>
            <a:r>
              <a:rPr lang="fi-FI" sz="1600" dirty="0" err="1"/>
              <a:t>icebreakers</a:t>
            </a:r>
            <a:endParaRPr lang="fi-FI" sz="1600" dirty="0"/>
          </a:p>
          <a:p>
            <a:pPr lvl="1"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/>
              <a:t>Activity 9 - Study on adequacy of icebreaking capacity and level of </a:t>
            </a:r>
            <a:r>
              <a:rPr lang="en-GB" sz="1600" dirty="0" smtClean="0"/>
              <a:t> </a:t>
            </a:r>
            <a:r>
              <a:rPr lang="en-GB" sz="1600" dirty="0"/>
              <a:t>service in Baltic Sea during severe winters</a:t>
            </a:r>
          </a:p>
          <a:p>
            <a:pPr lvl="1"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/>
              <a:t>Activity 10 - Project management and dissemination </a:t>
            </a:r>
            <a:endParaRPr lang="fi-FI" sz="1600" dirty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smtClean="0"/>
              <a:t>WINMOS</a:t>
            </a:r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>
          <a:xfrm>
            <a:off x="646881" y="1087776"/>
            <a:ext cx="8229600" cy="519902"/>
          </a:xfrm>
        </p:spPr>
        <p:txBody>
          <a:bodyPr/>
          <a:lstStyle/>
          <a:p>
            <a:r>
              <a:rPr lang="en-US" dirty="0" smtClean="0"/>
              <a:t>Future activities – WINMOS II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9639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4643438"/>
            <a:ext cx="8229600" cy="1147762"/>
          </a:xfrm>
        </p:spPr>
        <p:txBody>
          <a:bodyPr>
            <a:noAutofit/>
          </a:bodyPr>
          <a:lstStyle/>
          <a:p>
            <a:r>
              <a:rPr lang="en-US" sz="2000" b="0" dirty="0" smtClean="0"/>
              <a:t>Thank you for your attention</a:t>
            </a:r>
            <a:br>
              <a:rPr lang="en-US" sz="2000" b="0" dirty="0" smtClean="0"/>
            </a:br>
            <a:r>
              <a:rPr lang="en-US" sz="2000" b="0" dirty="0" smtClean="0"/>
              <a:t/>
            </a:r>
            <a:br>
              <a:rPr lang="en-US" sz="2000" b="0" dirty="0" smtClean="0"/>
            </a:br>
            <a:r>
              <a:rPr lang="en-US" sz="2000" b="0" dirty="0" smtClean="0"/>
              <a:t>Further information: </a:t>
            </a:r>
            <a:br>
              <a:rPr lang="en-US" sz="2000" b="0" dirty="0" smtClean="0"/>
            </a:br>
            <a:r>
              <a:rPr lang="en-US" sz="2000" b="0" dirty="0" smtClean="0">
                <a:hlinkClick r:id="rId3"/>
              </a:rPr>
              <a:t>www.winmos.eu</a:t>
            </a:r>
            <a:r>
              <a:rPr lang="en-US" sz="2000" b="0" dirty="0" smtClean="0"/>
              <a:t> </a:t>
            </a:r>
            <a:endParaRPr lang="sv-SE" sz="20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USBS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EUSBSRtemplate2">
  <a:themeElements>
    <a:clrScheme name="EUSBR">
      <a:dk1>
        <a:sysClr val="windowText" lastClr="000000"/>
      </a:dk1>
      <a:lt1>
        <a:sysClr val="window" lastClr="FFFFFF"/>
      </a:lt1>
      <a:dk2>
        <a:srgbClr val="004493"/>
      </a:dk2>
      <a:lt2>
        <a:srgbClr val="EEECE1"/>
      </a:lt2>
      <a:accent1>
        <a:srgbClr val="004493"/>
      </a:accent1>
      <a:accent2>
        <a:srgbClr val="F9BA00"/>
      </a:accent2>
      <a:accent3>
        <a:srgbClr val="C6C6C6"/>
      </a:accent3>
      <a:accent4>
        <a:srgbClr val="C0D681"/>
      </a:accent4>
      <a:accent5>
        <a:srgbClr val="83B719"/>
      </a:accent5>
      <a:accent6>
        <a:srgbClr val="009DDF"/>
      </a:accent6>
      <a:hlink>
        <a:srgbClr val="009DDF"/>
      </a:hlink>
      <a:folHlink>
        <a:srgbClr val="83B719"/>
      </a:folHlink>
    </a:clrScheme>
    <a:fontScheme name="Spektrum">
      <a:majorFont>
        <a:latin typeface="Corbe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EUSBSR end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EUSBSR PowerPoint Template</Template>
  <TotalTime>3712</TotalTime>
  <Words>501</Words>
  <Application>Microsoft Office PowerPoint</Application>
  <PresentationFormat>Näytössä katseltava diaesitys (4:3)</PresentationFormat>
  <Paragraphs>57</Paragraphs>
  <Slides>6</Slides>
  <Notes>2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3</vt:i4>
      </vt:variant>
      <vt:variant>
        <vt:lpstr>Dian otsikot</vt:lpstr>
      </vt:variant>
      <vt:variant>
        <vt:i4>6</vt:i4>
      </vt:variant>
    </vt:vector>
  </HeadingPairs>
  <TitlesOfParts>
    <vt:vector size="13" baseType="lpstr">
      <vt:lpstr>Arial</vt:lpstr>
      <vt:lpstr>Calibri</vt:lpstr>
      <vt:lpstr>Trebuchet MS</vt:lpstr>
      <vt:lpstr>Wingdings</vt:lpstr>
      <vt:lpstr>EUSBSR PowerPoint Template</vt:lpstr>
      <vt:lpstr>EUSBSRtemplate2</vt:lpstr>
      <vt:lpstr>EUSBSR ending slide</vt:lpstr>
      <vt:lpstr>WINMOS – Winter Navigation Motorways of the Sea</vt:lpstr>
      <vt:lpstr>Project Details</vt:lpstr>
      <vt:lpstr>Progress and challenges since the most recent meeting</vt:lpstr>
      <vt:lpstr>Progress and challenges since the most recent meeting</vt:lpstr>
      <vt:lpstr>Future activities – WINMOS II</vt:lpstr>
      <vt:lpstr>Thank you for your attention  Further information:  www.winmos.eu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Jouni Lappainen</dc:creator>
  <cp:lastModifiedBy>Emmi Saarinen</cp:lastModifiedBy>
  <cp:revision>85</cp:revision>
  <cp:lastPrinted>2016-05-12T08:42:43Z</cp:lastPrinted>
  <dcterms:created xsi:type="dcterms:W3CDTF">2013-06-06T12:34:11Z</dcterms:created>
  <dcterms:modified xsi:type="dcterms:W3CDTF">2016-05-13T11:27:05Z</dcterms:modified>
</cp:coreProperties>
</file>